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81" r:id="rId4"/>
    <p:sldId id="282" r:id="rId5"/>
    <p:sldId id="283" r:id="rId6"/>
    <p:sldId id="284" r:id="rId7"/>
    <p:sldId id="264" r:id="rId8"/>
    <p:sldId id="276" r:id="rId9"/>
    <p:sldId id="277" r:id="rId10"/>
    <p:sldId id="285" r:id="rId11"/>
    <p:sldId id="287" r:id="rId12"/>
    <p:sldId id="288" r:id="rId13"/>
    <p:sldId id="289" r:id="rId14"/>
    <p:sldId id="278" r:id="rId15"/>
    <p:sldId id="286" r:id="rId16"/>
    <p:sldId id="290" r:id="rId17"/>
    <p:sldId id="291" r:id="rId18"/>
    <p:sldId id="279" r:id="rId19"/>
    <p:sldId id="292" r:id="rId20"/>
    <p:sldId id="293" r:id="rId21"/>
    <p:sldId id="294" r:id="rId22"/>
    <p:sldId id="280" r:id="rId23"/>
    <p:sldId id="295" r:id="rId24"/>
    <p:sldId id="296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55E251-1D47-4561-A399-5B20DB5B4E34}" type="datetimeFigureOut">
              <a:rPr lang="pl-PL" smtClean="0"/>
              <a:t>23-10-17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A4BE3D-1B4C-4FEC-983A-42A2E5D2B4D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9587" y="986216"/>
            <a:ext cx="5235575" cy="4394988"/>
          </a:xfrm>
        </p:spPr>
        <p:txBody>
          <a:bodyPr>
            <a:normAutofit/>
          </a:bodyPr>
          <a:lstStyle/>
          <a:p>
            <a:r>
              <a:rPr kumimoji="0" lang="pl-PL" altLang="pl-PL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kumimoji="0" lang="pl-PL" altLang="pl-PL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kumimoji="0" lang="pl-PL" altLang="pl-PL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kumimoji="0" lang="pl-PL" altLang="pl-PL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pl-PL" altLang="pl-PL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kumimoji="0" lang="pl-PL" altLang="pl-PL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kumimoji="0" lang="pl-PL" altLang="pl-PL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pl-PL" altLang="pl-PL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kumimoji="0" lang="pl-PL" altLang="pl-P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pl-PL" sz="3800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16308" y="6054633"/>
            <a:ext cx="5796399" cy="84453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F3F3F2"/>
                </a:solidFill>
              </a:rPr>
              <a:t>Anna Ostrowska</a:t>
            </a:r>
          </a:p>
        </p:txBody>
      </p:sp>
      <p:pic>
        <p:nvPicPr>
          <p:cNvPr id="5" name="Obraz 4" descr="Obraz zawierający kreskówka, ilustracja, clipart, design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8" y="1345915"/>
            <a:ext cx="4099389" cy="38836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1" y="5032620"/>
            <a:ext cx="3561841" cy="8100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49" y="5270036"/>
            <a:ext cx="4269713" cy="8957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49" y="352986"/>
            <a:ext cx="1333562" cy="15403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5" y="231223"/>
            <a:ext cx="2878656" cy="1107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79041" y="573985"/>
            <a:ext cx="5466080" cy="1320855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Colorful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clown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499360"/>
            <a:ext cx="6124482" cy="3870960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teacher presents the children with the silhouette of a clown made of colorful geometric figures (circles, squares, triangles and rectangles - the figures are of different sizes).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Ask the children to comment on the appearance of the clown.</a:t>
            </a:r>
          </a:p>
          <a:p>
            <a:pPr algn="just" fontAlgn="base">
              <a:lnSpc>
                <a:spcPct val="100000"/>
              </a:lnSpc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figures is it made of?</a:t>
            </a:r>
          </a:p>
          <a:p>
            <a:pPr algn="just" fontAlgn="base">
              <a:lnSpc>
                <a:spcPct val="100000"/>
              </a:lnSpc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can we say about these figures as they are?</a:t>
            </a:r>
          </a:p>
          <a:p>
            <a:pPr algn="just" fontAlgn="base">
              <a:lnSpc>
                <a:spcPct val="100000"/>
              </a:lnSpc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triangles are there?</a:t>
            </a:r>
          </a:p>
          <a:p>
            <a:pPr algn="just" fontAlgn="base">
              <a:lnSpc>
                <a:spcPct val="100000"/>
              </a:lnSpc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pl-PL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Obraz zawierający Sztuka dziecięca, clipart, kreskówka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39" y="850590"/>
            <a:ext cx="4190135" cy="5594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3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5040" y="457200"/>
            <a:ext cx="2854960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Obraz 6" descr="Obraz zawierający Prostokąt, diagram, design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248520"/>
            <a:ext cx="5978273" cy="405027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3139441"/>
            <a:ext cx="3090672" cy="2387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picture using geometric figures.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87324" y="457200"/>
            <a:ext cx="2942676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5" name="Obraz 4" descr="Obraz zawierający Wielobarwność, diagram, clipart, design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203682"/>
            <a:ext cx="5978273" cy="483135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87324" y="3141472"/>
            <a:ext cx="3090672" cy="1989328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your other half. Pay attention to the color.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15680" y="457200"/>
            <a:ext cx="2814320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5" name="Obraz 4" descr="Obraz zawierający pojemnik, wiadro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924560"/>
            <a:ext cx="6725919" cy="532384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3027680"/>
            <a:ext cx="3090672" cy="285191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fish of the same color. Match to your fishing rod.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5040" y="415254"/>
            <a:ext cx="5283200" cy="590586"/>
          </a:xfrm>
        </p:spPr>
        <p:txBody>
          <a:bodyPr anchor="t">
            <a:normAutofit/>
          </a:bodyPr>
          <a:lstStyle/>
          <a:p>
            <a:pPr algn="ctr"/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5840" y="1371600"/>
            <a:ext cx="4074160" cy="5232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children 5-6 years old,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learn to think, logical analysis, find mathematical relationships and relationships,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task is to help them learn the concept of size and quantity - length, capacity, weight.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mathematical relationships – more, less, equal.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universal tool – the number line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az 4" descr="Obraz zawierający Sztuka dziecięca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32" y="1248831"/>
            <a:ext cx="5995465" cy="4360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606" y="643464"/>
            <a:ext cx="4363594" cy="1165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spc="8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7607" y="2641600"/>
            <a:ext cx="4537837" cy="3982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Indicate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less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kumimoji="0" lang="pl-PL" altLang="pl-PL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, koło, zrzut ekranu, pojazd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3040"/>
            <a:ext cx="5080000" cy="6431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3600" dirty="0">
                <a:solidFill>
                  <a:schemeClr val="accent1"/>
                </a:solidFill>
              </a:rPr>
              <a:t>EXERCISE 2</a:t>
            </a:r>
          </a:p>
        </p:txBody>
      </p:sp>
      <p:pic>
        <p:nvPicPr>
          <p:cNvPr id="5" name="Obraz 4" descr="Obraz zawierający pies, szkic, Figurka zwierzęcia, rysowanie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3" y="985520"/>
            <a:ext cx="6717617" cy="516128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38160" y="3136649"/>
            <a:ext cx="3749040" cy="239295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sizes. Find smaller animals.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</a:t>
            </a:r>
          </a:p>
        </p:txBody>
      </p:sp>
      <p:pic>
        <p:nvPicPr>
          <p:cNvPr id="5" name="Obraz 4" descr="C:\Users\Daniel\Desktop\misie.pngmisie"/>
          <p:cNvPicPr>
            <a:picLocks noChangeAspect="1"/>
          </p:cNvPicPr>
          <p:nvPr/>
        </p:nvPicPr>
        <p:blipFill>
          <a:blip r:embed="rId2"/>
          <a:srcRect l="253" r="253"/>
          <a:stretch>
            <a:fillRect/>
          </a:stretch>
        </p:blipFill>
        <p:spPr>
          <a:xfrm>
            <a:off x="589280" y="670560"/>
            <a:ext cx="6786880" cy="540511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2905760"/>
            <a:ext cx="3090672" cy="197446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teddy bears and dolls in order.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 pomieszczeniu, małe dziecko, zabawa, ubrania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/>
          <a:stretch>
            <a:fillRect/>
          </a:stretch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 items,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Arranging them in space according to a certain rule,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thinking at preschool age supports the development of mental abilities needed at school.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2368" y="399768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1</a:t>
            </a:r>
          </a:p>
        </p:txBody>
      </p:sp>
      <p:pic>
        <p:nvPicPr>
          <p:cNvPr id="5" name="Obraz 4" descr="Obraz zawierający owoce, banan, jedzenie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176478"/>
            <a:ext cx="5978273" cy="479760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75600" y="3195263"/>
            <a:ext cx="3850640" cy="268433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 the fruits according to the diagram.</a:t>
            </a:r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6378483" cy="1320855"/>
          </a:xfrm>
        </p:spPr>
        <p:txBody>
          <a:bodyPr>
            <a:normAutofit/>
          </a:bodyPr>
          <a:lstStyle/>
          <a:p>
            <a:pPr algn="ctr"/>
            <a:r>
              <a:rPr lang="pl-PL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Competencies are not permanent features, they change with experience and continuous learning throughout life.</a:t>
            </a:r>
          </a:p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refer to your characteristics: knowledge, skills, abilities, motivation, attitudes.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represent what the learner knows, understands, and can do as a result of their learning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az 4" descr="Obraz zawierający rysowanie, clipart, szkic, ilustracja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93" y="1500850"/>
            <a:ext cx="5176744" cy="38825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32435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2</a:t>
            </a:r>
          </a:p>
        </p:txBody>
      </p:sp>
      <p:pic>
        <p:nvPicPr>
          <p:cNvPr id="5" name="Obraz 4" descr="Obraz zawierający kreskówka, clipart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873760"/>
            <a:ext cx="6939279" cy="549656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2966720"/>
            <a:ext cx="3324352" cy="291287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Match the balloons to the teddy bears based on the legend.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3200" dirty="0">
                <a:solidFill>
                  <a:schemeClr val="accent1"/>
                </a:solidFill>
              </a:rPr>
              <a:t>EXERCISE 3</a:t>
            </a:r>
          </a:p>
        </p:txBody>
      </p:sp>
      <p:pic>
        <p:nvPicPr>
          <p:cNvPr id="5" name="Obraz 4" descr="Obraz zawierający tekst, zrzut ekranu, Czcionka, projekt graficzny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833120"/>
            <a:ext cx="6959599" cy="537463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2702103"/>
            <a:ext cx="3090672" cy="317749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Place the teddy bears in the wagons. Find the same syllables.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ubrania, chłopiec, na wolnym powietrzu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18219"/>
          <a:stretch>
            <a:fillRect/>
          </a:stretch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320" y="382385"/>
            <a:ext cx="6634479" cy="1492132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CONSTRUCTIONS</a:t>
            </a: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072639"/>
            <a:ext cx="6015897" cy="44029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Develops planning skills and abilities - children talking about what they have planned, analyzing the structure of the subject,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use the drawn plan to build structures from blocks on their own,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learn to look from different perspectives and sequences,</a:t>
            </a:r>
          </a:p>
          <a:p>
            <a:pPr algn="just"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prepares the child for planned action, learning, setting goals and seeking implementation.</a:t>
            </a: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dirty="0">
                <a:solidFill>
                  <a:schemeClr val="accent1"/>
                </a:solidFill>
              </a:rPr>
              <a:t>EXERCISE 1</a:t>
            </a:r>
          </a:p>
        </p:txBody>
      </p:sp>
      <p:pic>
        <p:nvPicPr>
          <p:cNvPr id="5" name="Obraz 4" descr="Obraz zawierający w pomieszczeniu, sztuka&#10;&#10;Opis wygenerowany automatycznie przy niskim poziomie pewnoś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643464"/>
            <a:ext cx="5090160" cy="594021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2641601"/>
            <a:ext cx="3090672" cy="3237992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 tower by code.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pPr algn="ctr"/>
            <a:r>
              <a:rPr lang="pl-PL" sz="2800" dirty="0">
                <a:solidFill>
                  <a:schemeClr val="accent1"/>
                </a:solidFill>
              </a:rPr>
              <a:t>EXERCISE 2</a:t>
            </a:r>
          </a:p>
        </p:txBody>
      </p:sp>
      <p:pic>
        <p:nvPicPr>
          <p:cNvPr id="5" name="Obraz 4" descr="Obraz zawierający Klocek zabawka, zabawa, osoba, w pomieszczeniu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031806"/>
            <a:ext cx="5978273" cy="52165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39328" y="3092521"/>
            <a:ext cx="3090672" cy="2787072"/>
          </a:xfrm>
        </p:spPr>
        <p:txBody>
          <a:bodyPr>
            <a:normAutofit/>
          </a:bodyPr>
          <a:lstStyle/>
          <a:p>
            <a:pPr algn="ctr"/>
            <a:r>
              <a:rPr lang="pl-P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carpet</a:t>
            </a: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Grafika, Czcionka, logo, projekt graficzny&#10;&#10;Opis wygenerowany automatyczni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117" y="634945"/>
            <a:ext cx="5078003" cy="1320855"/>
          </a:xfrm>
        </p:spPr>
        <p:txBody>
          <a:bodyPr>
            <a:normAutofit/>
          </a:bodyPr>
          <a:lstStyle/>
          <a:p>
            <a:pPr algn="ctr"/>
            <a:r>
              <a:rPr lang="pl-PL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COMPETENCES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286001"/>
            <a:ext cx="4974461" cy="407370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competences - the ability to develop and use mathematical thinking and attitude to solve problems and everyday situations.</a:t>
            </a:r>
          </a:p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role is played by the ability and willingness to acquire mathematical ways of thinking and presenting: formulas, models, charts, tables.</a:t>
            </a:r>
          </a:p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mathematical competences in young children significantly contributes to their readiness for school..</a:t>
            </a:r>
            <a:endParaRPr lang="pl-PL" sz="1700" dirty="0">
              <a:solidFill>
                <a:schemeClr val="tx1"/>
              </a:solidFill>
            </a:endParaRPr>
          </a:p>
        </p:txBody>
      </p:sp>
      <p:pic>
        <p:nvPicPr>
          <p:cNvPr id="5" name="Obraz 4" descr="Obraz zawierający clipart, dziecko&#10;&#10;Opis wygenerowany automatycznie przy średnim poziomie pewnoś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79" y="933225"/>
            <a:ext cx="5232401" cy="5017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w pomieszczeniu, małe dziecko, kalkulator, liczydło&#10;&#10;Opis wygenerowany automatycz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r="18915" b="-1"/>
          <a:stretch>
            <a:fillRect/>
          </a:stretch>
        </p:blipFill>
        <p:spPr>
          <a:xfrm>
            <a:off x="7017249" y="10"/>
            <a:ext cx="5174751" cy="6857990"/>
          </a:xfrm>
          <a:prstGeom prst="rect">
            <a:avLst/>
          </a:prstGeom>
        </p:spPr>
      </p:pic>
      <p:sp>
        <p:nvSpPr>
          <p:cNvPr id="12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pl-PL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 IN KINDERGARTEN</a:t>
            </a: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99287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Kindergarten plays an important role in developing a child's mathematical conceptual sphere.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must be combined with developing emotional resilience, practicing mathematical skills and continuous development.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Preschool age is special when it comes to the way of learning about reality. It takes place through the child's free experiences and involuntary learning.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all starts with experiences. Naming objects and activities facilitates concentration and helps the child notice what is important.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 pomieszczeniu, małe dziecko, kalkulator, liczydło&#10;&#10;Opis wygenerowany automatycz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r="18915" b="-1"/>
          <a:stretch>
            <a:fillRect/>
          </a:stretch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pPr algn="ctr"/>
            <a:r>
              <a:rPr lang="pl-PL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 IN KINDERGARTEN</a:t>
            </a: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428240"/>
            <a:ext cx="6015897" cy="3451352"/>
          </a:xfrm>
        </p:spPr>
        <p:txBody>
          <a:bodyPr>
            <a:normAutofit lnSpcReduction="10000"/>
          </a:bodyPr>
          <a:lstStyle/>
          <a:p>
            <a:pPr algn="just"/>
            <a:endParaRPr lang="en-US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Mathematics classes with children should be based on fun, interesting tasks and games.</a:t>
            </a:r>
          </a:p>
          <a:p>
            <a:pPr algn="just"/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Games aid in the development of mathematical concepts by encouraging exploration, experimentation, experiential learning, and the opportunity to make mistakes.</a:t>
            </a:r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3198" y="2255521"/>
            <a:ext cx="4363595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4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4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explorers</a:t>
            </a:r>
            <a:r>
              <a:rPr lang="pl-PL" sz="4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Obraz zawierający rysowanie, szkic, ilustracja, clipart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64" y="645106"/>
            <a:ext cx="4321401" cy="55940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11679"/>
            <a:ext cx="4826000" cy="26924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competencies focus on practical situations, e.g. the ability to use counting in various everyday circumstances, solve problems and look for non-standard solutions.</a:t>
            </a:r>
            <a:endParaRPr lang="pl-PL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Kreskówka, kreskówka, Sztuka dziecięca, Animacja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"/>
          <a:stretch>
            <a:fillRect/>
          </a:stretch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480" y="645105"/>
            <a:ext cx="6095999" cy="17526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cognitive area of ​​child development in terms of mathematical concepts includes 4 modules: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3088640"/>
            <a:ext cx="4363595" cy="279095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ensory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mathematics,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Mathematics,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Constructions,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Logic.</a:t>
            </a:r>
            <a:endParaRPr lang="pl-PL" dirty="0"/>
          </a:p>
        </p:txBody>
      </p:sp>
      <p:pic>
        <p:nvPicPr>
          <p:cNvPr id="5" name="Obraz 4" descr="Obraz zawierający kreskówka, clipart, rysowanie, Sztuka dziecięca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r="-1" b="-1"/>
          <a:stretch>
            <a:fillRect/>
          </a:stretch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9733" y="395555"/>
            <a:ext cx="4882422" cy="1492132"/>
          </a:xfrm>
        </p:spPr>
        <p:txBody>
          <a:bodyPr>
            <a:normAutofit/>
          </a:bodyPr>
          <a:lstStyle/>
          <a:p>
            <a:pPr algn="ctr"/>
            <a:r>
              <a:rPr lang="pl-PL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</a:t>
            </a:r>
            <a:r>
              <a:rPr lang="pl-PL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lang="pl-PL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285" y="2011680"/>
            <a:ext cx="5916707" cy="445076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for children 3-4 years old,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Develops the ability to analyze the external, visual features of objects,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supports the child's acquisition of the ability to recognize and use basic sensory standards: color, shape, size.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are encouraged to analyze the importance of color, shape, size, relationships and their features,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learn to mix colors and name the resulting colors,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will learn about a circle, square, triangle, oval and rectangle, then height, width and length.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pl-PL"/>
          </a:p>
        </p:txBody>
      </p:sp>
      <p:pic>
        <p:nvPicPr>
          <p:cNvPr id="5" name="Obraz 4" descr="Obraz zawierający Konstrukcje papierowe, Sztuka dziecięca, Papier rysunkowy&#10;&#10;Opis wygenerowany automatyczni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1623414"/>
            <a:ext cx="3217333" cy="32092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14</TotalTime>
  <Words>762</Words>
  <Application>Microsoft Office PowerPoint</Application>
  <PresentationFormat>Panoramiczny</PresentationFormat>
  <Paragraphs>80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Impact</vt:lpstr>
      <vt:lpstr>Times New Roman</vt:lpstr>
      <vt:lpstr>Znaczek</vt:lpstr>
      <vt:lpstr>Development of mathematical knowledge and logical thinking in education  </vt:lpstr>
      <vt:lpstr>COMPETENCES</vt:lpstr>
      <vt:lpstr>MATHEMATICAL COMPETENCES</vt:lpstr>
      <vt:lpstr>COMPETENCES IN KINDERGARTEN</vt:lpstr>
      <vt:lpstr>COMPETENCES IN KINDERGARTEN</vt:lpstr>
      <vt:lpstr>Prezentacja programu PowerPoint</vt:lpstr>
      <vt:lpstr>Prezentacja programu PowerPoint</vt:lpstr>
      <vt:lpstr>The cognitive area of ​​child development in terms of mathematical concepts includes 4 modules:</vt:lpstr>
      <vt:lpstr>sensory mathematics</vt:lpstr>
      <vt:lpstr>Exercise 1  -  Colorful clown</vt:lpstr>
      <vt:lpstr>Exercise 2</vt:lpstr>
      <vt:lpstr>Exercise 3</vt:lpstr>
      <vt:lpstr>Exercise 4</vt:lpstr>
      <vt:lpstr>MATHEMATICS</vt:lpstr>
      <vt:lpstr>EXERCISE 1</vt:lpstr>
      <vt:lpstr>EXERCISE 2</vt:lpstr>
      <vt:lpstr>EXERCISE 3</vt:lpstr>
      <vt:lpstr>LOGIC</vt:lpstr>
      <vt:lpstr>EXERCISE 1</vt:lpstr>
      <vt:lpstr>EXERCISE 2</vt:lpstr>
      <vt:lpstr>EXERCISE 3</vt:lpstr>
      <vt:lpstr>CONSTRUCTIONS</vt:lpstr>
      <vt:lpstr>EXERCISE 1</vt:lpstr>
      <vt:lpstr>EXERCISE 2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kompetencji matematycznych i logicznego myślenia w edukacji przedszkolnej</dc:title>
  <dc:creator>Anna Ostrowska</dc:creator>
  <cp:lastModifiedBy>SMYKI</cp:lastModifiedBy>
  <cp:revision>15</cp:revision>
  <dcterms:created xsi:type="dcterms:W3CDTF">2023-10-11T10:39:00Z</dcterms:created>
  <dcterms:modified xsi:type="dcterms:W3CDTF">2023-10-17T06:35:06Z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0D3C96CA415842588A3F1633A78EB1BB_12</vt:lpwstr>
  </property>
  <property fmtid="{D5CDD505-2E9C-101B-9397-08002B2CF9AE}" pid="3" name="KSOProductBuildVer">
    <vt:lpwstr>1045-12.2.0.13266</vt:lpwstr>
  </property>
</Properties>
</file>