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329" r:id="rId3"/>
    <p:sldId id="392" r:id="rId4"/>
    <p:sldId id="413" r:id="rId5"/>
    <p:sldId id="411" r:id="rId6"/>
    <p:sldId id="412" r:id="rId7"/>
    <p:sldId id="409" r:id="rId8"/>
    <p:sldId id="410" r:id="rId9"/>
    <p:sldId id="417" r:id="rId10"/>
    <p:sldId id="298" r:id="rId11"/>
    <p:sldId id="415" r:id="rId12"/>
    <p:sldId id="418" r:id="rId13"/>
    <p:sldId id="388" r:id="rId14"/>
    <p:sldId id="389" r:id="rId15"/>
    <p:sldId id="390" r:id="rId16"/>
    <p:sldId id="282" r:id="rId17"/>
    <p:sldId id="260" r:id="rId18"/>
    <p:sldId id="396" r:id="rId19"/>
    <p:sldId id="397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F5F757-ED5C-40AD-AAE0-38317660D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C16C2A-8624-44BD-B54D-A22AF224F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F7C69C-89CB-499D-A80A-6A221556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EF83C0-13BF-4A42-92F9-56B2FB12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32E64C-D796-445C-87E3-738DBC25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547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7BCD90-A947-4C6C-B3DB-A1342737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7AD578-6A6E-4A34-A812-0EEA44B2B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9F41CA-E71F-4E66-9253-DA30D92D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BC3E93-523E-48DE-A0AD-9654A5F9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3C455E-5959-46E2-B43A-F55ED33D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790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4283314-E4D1-459B-9D7C-279C9BFA8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89C10E7-D50B-4D16-A610-0E8ACA5EB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8B1169-608A-4D7A-BE68-9CC8F152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CD0836-8593-4947-A1B8-A1D2DF8E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72544A-8598-48E1-A661-44B1F8E2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79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A2B6A-CD1D-439B-A14A-9448BF80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8AD1C2-2EBC-4682-AA18-491B80E7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F43249-AB25-45B9-ACEA-A35C1F0B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F0D265-8ECD-4776-9EDC-225460BF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B6A2F-A9EF-4D28-856C-23E56C6D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88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E43D9-E770-453A-B303-0D39566F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702C0D-5117-45D2-82F6-56151640E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624DF1-A17D-4C91-A259-AFC770F6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858A37-5CD0-4991-A023-0355B0FA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254822-6BC2-4E84-91A9-3A4A5EEE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65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8E0442-D59C-464E-B4AB-FD7F76DF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3E1894-992D-4A4E-B4FB-1A381BBF2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419E14-9019-49C1-8926-77C0B6360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9E981E-49FC-4750-A3CF-3E4A4C80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B15FD6-D942-442A-83B9-B6F90888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BA713E-07E7-472E-8DBB-F06DFE96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89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F8AF5A-7148-4DEF-8A33-0CC63B08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1862C0-96EE-48EA-A17B-928BCABEA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6CA8517-EF48-4B8B-B4D7-5FEAE3871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2522E7A-4474-4707-9A02-3AEBDD321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FBCAC6-8DC7-4828-AFE4-71DE5F8CA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9738B1-77ED-4D61-856C-A4729B0B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A4692BB-E7F4-4CBF-AD59-44C8A5B3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CAB6B11-D229-4521-9C75-D091CF2A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463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688098-FC0C-4E8D-8E71-730F08C4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B0DFA32-16C3-4E11-8DF8-18005A0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4D2A4C-E752-43FB-8148-6BDA2FAE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8C0D43-A435-4F5F-8E3C-39B1A99C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284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B89A6A8-AF26-4A39-BDC8-FD2EED7E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BE5D8A4-4F9E-4488-BFD6-7BD46DA06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46DBC3-108D-4E04-AEAF-F2FAAE170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32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BED94-E00D-424B-A37E-4E5E38CA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7775C8-05AF-4B06-8740-D31BFF0D9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5261CD4-4E42-407A-A64F-88B46D9A1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D62C10-FFA1-4F87-90F4-602FC634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4F29A8-A79D-4D54-B357-E3645775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C3F6B4D-5ABC-454B-A10C-1B761E63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65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AE7F3C-B349-4C98-AC48-1F51CD0F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7DE8FC1-BD3B-49A0-B50E-7A245E366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DCDD9E-D94D-4DFE-8C08-48ADA588D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D286ED-E9F7-419C-ABFF-D3AB9E93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7C3F8A-AC49-4B1F-B356-C78828BD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1F9751-4200-4CDB-91B3-300B5582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144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8825315-9D78-4640-B310-72307738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36432B-6B95-4173-BE8C-34C84EC05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A5D871-8302-4051-82BF-AD66E26F9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5C35-F9DA-462B-81F0-DB3E26BA60F2}" type="datetimeFigureOut">
              <a:rPr lang="pl-PL" smtClean="0"/>
              <a:t>18.10.2023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40CA5D-DBA4-4F35-8F65-EBEF03A05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BE3A33-D93F-46B6-8A62-C858B470F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4ADA5-23B7-478B-BDC4-E083703C21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78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gate.ec.europa.eu/erasmus-applications/screen/hom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se.org.pl/czytelnia/erasmus-i-europejski-korpus-solidarnosci-dla-poczatkujacych" TargetMode="External"/><Relationship Id="rId2" Type="http://schemas.openxmlformats.org/officeDocument/2006/relationships/hyperlink" Target="https://www.frse.org.pl/brepo/panel_repo_files/2022/12/21/a0wocb/zarzadzenie-projektem-mobilnosc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se.org.pl/brepo/panel_repo_files/2022/11/14/s81ki4/partnerstwa-w-erasmusi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4988CD-31A3-4CF5-86E2-D06CAFC84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sz="3600" dirty="0"/>
            </a:br>
            <a:br>
              <a:rPr lang="pl-PL" sz="3600" dirty="0"/>
            </a:br>
            <a:br>
              <a:rPr lang="pl-PL" sz="3600" dirty="0"/>
            </a:br>
            <a:br>
              <a:rPr lang="pl-PL" sz="3600" dirty="0"/>
            </a:br>
            <a:br>
              <a:rPr lang="pl-PL" sz="3600" dirty="0"/>
            </a:br>
            <a:r>
              <a:rPr lang="pl-PL" sz="3600" dirty="0"/>
              <a:t>Erasmus+ dla przedszkoli</a:t>
            </a:r>
            <a:br>
              <a:rPr lang="pl-PL" sz="3600" dirty="0"/>
            </a:b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BC89C6C-4354-4D5C-B043-D6BC1ED52E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20 października  2023</a:t>
            </a:r>
          </a:p>
        </p:txBody>
      </p:sp>
    </p:spTree>
    <p:extLst>
      <p:ext uri="{BB962C8B-B14F-4D97-AF65-F5344CB8AC3E}">
        <p14:creationId xmlns:p14="http://schemas.microsoft.com/office/powerpoint/2010/main" val="75322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F5BFE5-17B2-4B0B-BEA9-F37DBD38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budżet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F26BD6-3094-4331-AC59-507D0D0E04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000" dirty="0"/>
              <a:t>koszty organizacyjne </a:t>
            </a:r>
          </a:p>
          <a:p>
            <a:r>
              <a:rPr lang="pl-PL" sz="2000" dirty="0">
                <a:solidFill>
                  <a:srgbClr val="FFC000"/>
                </a:solidFill>
              </a:rPr>
              <a:t>kurs / przyjęcie eksperta, stażysty </a:t>
            </a:r>
            <a:r>
              <a:rPr lang="pl-PL" sz="2000" dirty="0"/>
              <a:t>- 100 EUR - nauczyciel /ekspert, stażysta </a:t>
            </a:r>
          </a:p>
          <a:p>
            <a:r>
              <a:rPr lang="pl-PL" sz="2000" dirty="0">
                <a:solidFill>
                  <a:srgbClr val="FF0000"/>
                </a:solidFill>
              </a:rPr>
              <a:t>job shadowing / teaching assignments / </a:t>
            </a:r>
            <a:r>
              <a:rPr lang="pl-PL" sz="2000" dirty="0"/>
              <a:t>- 350 EUR – nauczyciel</a:t>
            </a:r>
          </a:p>
          <a:p>
            <a:pPr marL="0" indent="0">
              <a:buNone/>
            </a:pPr>
            <a:endParaRPr lang="pl-PL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B050"/>
                </a:solidFill>
              </a:rPr>
              <a:t>koszty kursu </a:t>
            </a:r>
            <a:r>
              <a:rPr lang="pl-PL" sz="2000" dirty="0"/>
              <a:t>- 80 EUR / osobę / dzień - maximum 800 EUR/ osobę </a:t>
            </a:r>
          </a:p>
          <a:p>
            <a:pPr marL="0" indent="0">
              <a:buNone/>
            </a:pPr>
            <a:endParaRPr lang="pl-PL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B0F0"/>
                </a:solidFill>
              </a:rPr>
              <a:t>Koszty podróży </a:t>
            </a:r>
          </a:p>
          <a:p>
            <a:pPr marL="0" indent="0">
              <a:buNone/>
            </a:pPr>
            <a:r>
              <a:rPr lang="pl-PL" sz="2000" dirty="0"/>
              <a:t>odległość/ standardowe /  zielone </a:t>
            </a:r>
          </a:p>
          <a:p>
            <a:r>
              <a:rPr lang="pl-PL" sz="2000" dirty="0"/>
              <a:t>0 – 99 km 23 EUR </a:t>
            </a:r>
          </a:p>
          <a:p>
            <a:r>
              <a:rPr lang="pl-PL" sz="2000" dirty="0"/>
              <a:t>100 – 499 km 180 EUR/210 EUR, </a:t>
            </a:r>
          </a:p>
          <a:p>
            <a:r>
              <a:rPr lang="pl-PL" sz="2000" dirty="0"/>
              <a:t>500 – 1999 km 275-EUR/320 EUR, </a:t>
            </a:r>
          </a:p>
          <a:p>
            <a:r>
              <a:rPr lang="pl-PL" sz="2000" dirty="0"/>
              <a:t>2000 – 2999 km 360 EUR/410 EUR, </a:t>
            </a:r>
          </a:p>
          <a:p>
            <a:r>
              <a:rPr lang="pl-PL" sz="2000" dirty="0"/>
              <a:t>3000 – 3999 km 530 EUR/610 EUR, </a:t>
            </a:r>
          </a:p>
          <a:p>
            <a:r>
              <a:rPr lang="pl-PL" sz="2000" dirty="0"/>
              <a:t>4000 – 7999 km 820 EUR </a:t>
            </a:r>
          </a:p>
          <a:p>
            <a:r>
              <a:rPr lang="pl-PL" sz="2000" dirty="0"/>
              <a:t>8000 km lub więcej - 1500 EUR</a:t>
            </a:r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EE1A9B-74B2-4871-9773-378995CC5D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B050"/>
                </a:solidFill>
              </a:rPr>
              <a:t>Koszty utrzymania </a:t>
            </a:r>
          </a:p>
          <a:p>
            <a:pPr marL="0" indent="0">
              <a:buNone/>
            </a:pPr>
            <a:r>
              <a:rPr lang="pl-PL" dirty="0"/>
              <a:t>Grupy krajów: 1, 2, 3* </a:t>
            </a:r>
          </a:p>
          <a:p>
            <a:pPr marL="0" indent="0">
              <a:buNone/>
            </a:pPr>
            <a:r>
              <a:rPr lang="pl-PL" dirty="0"/>
              <a:t>Kadra: 90 - 180 EUR, 80 - 160 EUR, 70 - 140 EUR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Kraje goszczące*: </a:t>
            </a:r>
          </a:p>
          <a:p>
            <a:pPr marL="0" indent="0">
              <a:buNone/>
            </a:pPr>
            <a:r>
              <a:rPr lang="pl-PL" dirty="0"/>
              <a:t>1: Norwegia, Dania, Luksemburg, Islandia, Szwecja, Irlandia, Finlandia, Liechtenstein; </a:t>
            </a:r>
          </a:p>
          <a:p>
            <a:pPr marL="0" indent="0">
              <a:buNone/>
            </a:pPr>
            <a:r>
              <a:rPr lang="pl-PL" dirty="0"/>
              <a:t>2: Niderlandy, Austria, Belgia, Francja, RFN, Włochy, Hiszpania, Cypr, Grecja, Malta, Portugalia; </a:t>
            </a:r>
          </a:p>
          <a:p>
            <a:pPr marL="0" indent="0">
              <a:buNone/>
            </a:pPr>
            <a:r>
              <a:rPr lang="pl-PL" dirty="0"/>
              <a:t>3: Słowenia, Estonia, Łotwa, Chorwacja, Słowacja, Czechy, Litwa, Turcja, Węgry, Polska, Rumunia, Bułgaria, Republika Macedonii Północnej, Serbia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100% stawki do 14 dni, od 15 - 70%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143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90BCA6-4F20-4034-98BF-D83D4988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muszą spełnić następujące wymogi: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3DD757-FF15-4407-860E-6E0E3E6511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co najmniej 60 punktów - max. 100 punktów </a:t>
            </a:r>
          </a:p>
          <a:p>
            <a:r>
              <a:rPr lang="pl-PL" dirty="0"/>
              <a:t>co najmniej 50% punktów w każdym kryterium 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66C7DE-2492-4DEC-B061-326A60887F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co najmniej </a:t>
            </a:r>
            <a:r>
              <a:rPr lang="pl-PL" dirty="0">
                <a:solidFill>
                  <a:srgbClr val="00B050"/>
                </a:solidFill>
              </a:rPr>
              <a:t>70 punktów </a:t>
            </a:r>
            <a:r>
              <a:rPr lang="pl-PL" dirty="0"/>
              <a:t>- max. 100 punktów </a:t>
            </a:r>
          </a:p>
          <a:p>
            <a:endParaRPr lang="pl-PL" dirty="0"/>
          </a:p>
          <a:p>
            <a:r>
              <a:rPr lang="pl-PL" dirty="0"/>
              <a:t>co najmniej </a:t>
            </a:r>
            <a:r>
              <a:rPr lang="pl-PL" dirty="0">
                <a:solidFill>
                  <a:srgbClr val="00B050"/>
                </a:solidFill>
              </a:rPr>
              <a:t>50%</a:t>
            </a:r>
            <a:r>
              <a:rPr lang="pl-PL" dirty="0"/>
              <a:t> maksymalnej liczby punktów w każdym z czterech kryteriów udzielenia Akredytacji</a:t>
            </a:r>
          </a:p>
          <a:p>
            <a:r>
              <a:rPr lang="pl-PL" dirty="0"/>
              <a:t>kryteria są opisane w przewodniku po programie </a:t>
            </a:r>
          </a:p>
        </p:txBody>
      </p:sp>
    </p:spTree>
    <p:extLst>
      <p:ext uri="{BB962C8B-B14F-4D97-AF65-F5344CB8AC3E}">
        <p14:creationId xmlns:p14="http://schemas.microsoft.com/office/powerpoint/2010/main" val="135234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1DC86-A488-4C73-87A6-2E6C84FD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projekty współpracy na małą skalę KA 210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50F845-23D8-4E45-AA5D-4E3D5E5C0A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Cele</a:t>
            </a:r>
            <a:r>
              <a:rPr lang="pl-PL" i="1" dirty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endParaRPr lang="pl-PL" i="1" dirty="0">
              <a:solidFill>
                <a:srgbClr val="00B0F0"/>
              </a:solidFill>
            </a:endParaRPr>
          </a:p>
          <a:p>
            <a:r>
              <a:rPr lang="pl-PL" dirty="0">
                <a:solidFill>
                  <a:srgbClr val="00B0F0"/>
                </a:solidFill>
              </a:rPr>
              <a:t>dla instytucji nowych, mniej doświadczonych, małych - pierwszy krok</a:t>
            </a:r>
          </a:p>
          <a:p>
            <a:endParaRPr lang="pl-PL" dirty="0"/>
          </a:p>
          <a:p>
            <a:r>
              <a:rPr lang="pl-PL" dirty="0">
                <a:solidFill>
                  <a:srgbClr val="00B050"/>
                </a:solidFill>
              </a:rPr>
              <a:t>włączenie grup docelowych z mniejszymi szansami </a:t>
            </a:r>
          </a:p>
          <a:p>
            <a:endParaRPr lang="pl-PL" dirty="0">
              <a:solidFill>
                <a:srgbClr val="00B050"/>
              </a:solidFill>
            </a:endParaRPr>
          </a:p>
          <a:p>
            <a:r>
              <a:rPr lang="pl-PL" dirty="0">
                <a:solidFill>
                  <a:srgbClr val="FFC000"/>
                </a:solidFill>
              </a:rPr>
              <a:t>promocja  aktywnego obywatelstwa</a:t>
            </a:r>
          </a:p>
          <a:p>
            <a:endParaRPr lang="pl-PL" dirty="0"/>
          </a:p>
          <a:p>
            <a:r>
              <a:rPr lang="pl-PL" dirty="0"/>
              <a:t>wymiar europejski na szczeblu lokalnym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DD7A7E-FD73-49CC-9A3D-D1756A5CB4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zwiększenie jakości pracy i praktyk</a:t>
            </a:r>
          </a:p>
          <a:p>
            <a:endParaRPr lang="pl-PL" dirty="0"/>
          </a:p>
          <a:p>
            <a:r>
              <a:rPr lang="pl-PL" dirty="0"/>
              <a:t>otwarcie na nowe podmioty</a:t>
            </a:r>
          </a:p>
          <a:p>
            <a:endParaRPr lang="pl-PL" dirty="0"/>
          </a:p>
          <a:p>
            <a:r>
              <a:rPr lang="pl-PL" dirty="0">
                <a:solidFill>
                  <a:srgbClr val="00B0F0"/>
                </a:solidFill>
              </a:rPr>
              <a:t>budowanie zdolności do pracy międzynarodowej</a:t>
            </a:r>
          </a:p>
          <a:p>
            <a:endParaRPr lang="pl-PL" dirty="0"/>
          </a:p>
          <a:p>
            <a:r>
              <a:rPr lang="pl-PL" dirty="0"/>
              <a:t>zajmowanie się wspólnymi potrzebami i priorytetami w obszarze edukacji</a:t>
            </a:r>
          </a:p>
          <a:p>
            <a:endParaRPr lang="pl-PL" dirty="0"/>
          </a:p>
          <a:p>
            <a:r>
              <a:rPr lang="pl-PL" dirty="0">
                <a:solidFill>
                  <a:srgbClr val="00B050"/>
                </a:solidFill>
              </a:rPr>
              <a:t>umożliwienie transformacji i zmiany (na poziomie indywidualnym, instytucji i sektora)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8336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D6F8F7-0143-4A81-8130-B2350DA1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6D3C3E-FFFD-46E4-AC93-2BE7D053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dwie możliwe kwoty</a:t>
            </a:r>
          </a:p>
          <a:p>
            <a:r>
              <a:rPr lang="pl-PL" dirty="0"/>
              <a:t>30 000 EUR </a:t>
            </a:r>
          </a:p>
          <a:p>
            <a:r>
              <a:rPr lang="pl-PL" dirty="0"/>
              <a:t>60 000 EUR</a:t>
            </a:r>
          </a:p>
          <a:p>
            <a:r>
              <a:rPr lang="pl-PL" dirty="0"/>
              <a:t>minimum 2 partnerów </a:t>
            </a:r>
          </a:p>
          <a:p>
            <a:r>
              <a:rPr lang="pl-PL" dirty="0"/>
              <a:t>czas realizacji projektu - 6 - 24 miesiące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6980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DE4B4-1965-4CCA-87CE-CBD9766C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78BF77-C955-47CA-B78B-78F256AA8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Należy wybrać co najmniej 1 priorytet  horyzontalny i / lub co najmniej 1 specyficzny dla danego sektora  określony przez Komisję Europejską – może to być pomocne w określeniu potrzeb i celów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82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4917F-FB91-4BC8-95FC-0B97F696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elementy wniosku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296C72-972A-4075-B845-08EF2A2E5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trzeba określić:  cele, plan pracy, mobilności, metodologię, budżet, sposoby włączenia rezultatów do regularnej pracy uczestniczących instytucji, wpływ na uczestników i instytucje uczestniczące, sposób ewaluacji rezultatów, upowszechnianie rezultatów</a:t>
            </a:r>
          </a:p>
          <a:p>
            <a:r>
              <a:rPr lang="pl-PL" dirty="0"/>
              <a:t>ważny jest odpowiedni dobór instytucji - nowe i mniej doświadczone, komplementarność doświadczeń, kompetencji, zasobów </a:t>
            </a:r>
          </a:p>
          <a:p>
            <a:r>
              <a:rPr lang="pl-PL" dirty="0"/>
              <a:t>oraz podział zadań, mechanizmy koordynacji i komunikacji pomiędzy uczestniczącymi instytucjami</a:t>
            </a:r>
          </a:p>
          <a:p>
            <a:pPr marL="0" indent="0">
              <a:buNone/>
            </a:pPr>
            <a:r>
              <a:rPr lang="pl-PL" dirty="0"/>
              <a:t>ponadto wymagane jest: </a:t>
            </a:r>
          </a:p>
          <a:p>
            <a:r>
              <a:rPr lang="pl-PL" dirty="0"/>
              <a:t>wykorzystanie narzędzi cyfrowych </a:t>
            </a:r>
          </a:p>
          <a:p>
            <a:r>
              <a:rPr lang="pl-PL" dirty="0"/>
              <a:t>przygotowanie projektu w sposoby przyjazny dla środowiska i obejmuje zielone praktyki w swoich różnych fazach  </a:t>
            </a:r>
          </a:p>
          <a:p>
            <a:r>
              <a:rPr lang="pl-PL" dirty="0"/>
              <a:t>wytwarzana przez projekt wartość dodana  na poziomie  EU poprzez budowę zdolności organizacji do zaangażowania we współpracę międzynarodową i udział w sieci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697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5C38F-0575-409D-B328-2B834E1B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ocena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369AC8-24C0-4D19-AA6F-762694800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wymagane co najmniej 60 pkt / 100 pkt, co najmniej 50%  w każdej kategorii</a:t>
            </a:r>
          </a:p>
        </p:txBody>
      </p:sp>
    </p:spTree>
    <p:extLst>
      <p:ext uri="{BB962C8B-B14F-4D97-AF65-F5344CB8AC3E}">
        <p14:creationId xmlns:p14="http://schemas.microsoft.com/office/powerpoint/2010/main" val="1891331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Jak złożyć wniosek?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Za pomocą oficjalnego elektronicznego formularza wniosku: </a:t>
            </a:r>
            <a:r>
              <a:rPr lang="pl-PL" dirty="0">
                <a:hlinkClick r:id="rId2"/>
              </a:rPr>
              <a:t>https://webgate.ec.europa.eu/erasmus-applications/screen/home</a:t>
            </a:r>
            <a:r>
              <a:rPr lang="pl-PL" dirty="0"/>
              <a:t> </a:t>
            </a:r>
          </a:p>
          <a:p>
            <a:r>
              <a:rPr lang="pl-PL" dirty="0"/>
              <a:t>do Narodowej Agencji w kraju, w którym znajduje się siedziba organizacji wnioskującej (koordynatora)	</a:t>
            </a:r>
          </a:p>
          <a:p>
            <a:r>
              <a:rPr lang="pl-PL" i="1" dirty="0"/>
              <a:t>wnioskodawcy muszą posiadać numer identyfikacyjny organizacji tzw. OID </a:t>
            </a:r>
          </a:p>
          <a:p>
            <a:r>
              <a:rPr lang="pl-PL" dirty="0"/>
              <a:t>Wnioskodawcy, którzy wcześniej brali udział w programie Erasmus+ (2014-2020) w celu złożenia wniosku powinni użyć obecnego numer OID i nie powinni rejestrować się ponownie </a:t>
            </a:r>
          </a:p>
          <a:p>
            <a:r>
              <a:rPr lang="pl-PL" dirty="0"/>
              <a:t>Wnioskodawcy, którzy wcześniej korzystali z numeru PIC nie powinni rejestrować się ponownie. Wnioskodawcy ci otrzymali automatycznie numer OID i mogą odnaleźć go w Systemie Rejestracji Organizacji (Organisation Registration System), klikając poniższy link </a:t>
            </a:r>
          </a:p>
          <a:p>
            <a:pPr marL="0" indent="0">
              <a:buNone/>
            </a:pPr>
            <a:r>
              <a:rPr lang="pl-PL" dirty="0"/>
              <a:t>    https://webgate.ec.europa.eu/erasmus-esc/organisation-registration/screen/home 	</a:t>
            </a:r>
          </a:p>
          <a:p>
            <a:r>
              <a:rPr lang="pl-PL" dirty="0"/>
              <a:t>wniosek wypełniamy w języku roboczym projektu </a:t>
            </a:r>
          </a:p>
          <a:p>
            <a:r>
              <a:rPr lang="pl-PL" dirty="0"/>
              <a:t>do wniosku należy dołączyć oświadczenie podpisane przez prawnego przedstawiciela OP lub pełnomocnictwo dla dyrektora szkoły wydane przez OP i oświadczenie podpisane przez dyrektora szkoły  (oświadczenie do pobrania z wniosku on-line)</a:t>
            </a:r>
          </a:p>
        </p:txBody>
      </p:sp>
    </p:spTree>
    <p:extLst>
      <p:ext uri="{BB962C8B-B14F-4D97-AF65-F5344CB8AC3E}">
        <p14:creationId xmlns:p14="http://schemas.microsoft.com/office/powerpoint/2010/main" val="881171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C84F5-61D0-42CF-855A-A4CC5118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pomocne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8DE258-9017-4F0C-A21E-B0E74797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ctr">
              <a:buNone/>
            </a:pPr>
            <a:r>
              <a:rPr lang="pl-PL" dirty="0"/>
              <a:t>organizowane przez FRSE: </a:t>
            </a:r>
          </a:p>
          <a:p>
            <a:pPr fontAlgn="ctr"/>
            <a:r>
              <a:rPr lang="pl-PL" dirty="0"/>
              <a:t>spotkania informacyjne </a:t>
            </a:r>
          </a:p>
          <a:p>
            <a:pPr fontAlgn="ctr"/>
            <a:r>
              <a:rPr lang="pl-PL" dirty="0"/>
              <a:t>dni otwarte </a:t>
            </a:r>
          </a:p>
          <a:p>
            <a:r>
              <a:rPr lang="pl-PL" dirty="0"/>
              <a:t>webinarium dla wnioskodawców</a:t>
            </a:r>
          </a:p>
          <a:p>
            <a:r>
              <a:rPr lang="pl-PL" dirty="0"/>
              <a:t>konsultacje online – Edukacja szkolna, Akcja 2</a:t>
            </a:r>
          </a:p>
          <a:p>
            <a:r>
              <a:rPr lang="pl-PL" dirty="0"/>
              <a:t>warsztaty dla wnioskodawców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7220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A5B23A64-D450-49C7-9458-B73B4D5E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D2D584-1C13-4134-8301-B9A99127B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Zarządzanie projektem mobilności </a:t>
            </a:r>
            <a:r>
              <a:rPr lang="pl-PL" dirty="0">
                <a:hlinkClick r:id="rId2"/>
              </a:rPr>
              <a:t>https://www.frse.org.pl/brepo/panel_repo_files/2022/12/21/a0wocb/zarzadzenie-projektem-mobilnosci.pdf</a:t>
            </a:r>
            <a:endParaRPr lang="pl-PL" dirty="0"/>
          </a:p>
          <a:p>
            <a:r>
              <a:rPr lang="pl-PL" dirty="0"/>
              <a:t>Erasmus+ i Europejski Korpus Solidarności dla początkujących</a:t>
            </a:r>
          </a:p>
          <a:p>
            <a:r>
              <a:rPr lang="pl-PL" dirty="0">
                <a:hlinkClick r:id="rId3"/>
              </a:rPr>
              <a:t>Czytelnia - Fundacja Rozwoju Systemu Edukacji (frse.org.pl)</a:t>
            </a:r>
            <a:endParaRPr lang="pl-PL" dirty="0"/>
          </a:p>
          <a:p>
            <a:br>
              <a:rPr lang="pl-PL" dirty="0"/>
            </a:br>
            <a:r>
              <a:rPr lang="pl-PL" dirty="0"/>
              <a:t>Partnerstwa w Erasmusie+ Poradnik dla początkujących</a:t>
            </a:r>
          </a:p>
          <a:p>
            <a:r>
              <a:rPr lang="pl-PL" dirty="0">
                <a:hlinkClick r:id="rId4"/>
              </a:rPr>
              <a:t>partnerstwa-w-erasmusie.pdf (frse.org.pl)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99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489CBEA-0310-4057-8BB7-1AB9277F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01B318-428F-4773-B37C-08EF8F9C6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instytucja zarządzająca - FRSE - www.frse.org.pl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ważne dokumenty: </a:t>
            </a:r>
          </a:p>
          <a:p>
            <a:r>
              <a:rPr lang="pl-PL" dirty="0"/>
              <a:t>aktualny przewodnik po programie</a:t>
            </a:r>
          </a:p>
          <a:p>
            <a:r>
              <a:rPr lang="pl-PL" dirty="0"/>
              <a:t>aktualne zaproszenie do składania wniosków</a:t>
            </a:r>
          </a:p>
          <a:p>
            <a:r>
              <a:rPr lang="pl-PL" dirty="0"/>
              <a:t>wnioski aplikacyjne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88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9F0544-F4B5-4CF1-A02A-0FB734BA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różne możliwości i terminy wnioskowania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52E0A4-2FEE-4E9C-922A-2134A24AE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b="1" dirty="0"/>
              <a:t>Akcja 1 mobilności </a:t>
            </a:r>
          </a:p>
          <a:p>
            <a:r>
              <a:rPr lang="pl-PL" dirty="0"/>
              <a:t>KA 122 projekty krótkoterminowe – II 2024 </a:t>
            </a:r>
          </a:p>
          <a:p>
            <a:r>
              <a:rPr lang="pl-PL" dirty="0"/>
              <a:t>KA 120 akredytacja - X 2024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Akcja 2 projekty współpracy </a:t>
            </a:r>
          </a:p>
          <a:p>
            <a:r>
              <a:rPr lang="pl-PL" dirty="0"/>
              <a:t>KA 210 projekty współpracy na małą skalę - III i X 2024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426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9C9B18-C0FA-4364-A2F3-AFCF5271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cele akcji 1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DE66EC-4CCB-4978-8364-588D0252E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możliwość rozwoju nauczycieli i wychowanków i wsparcie umiędzynarodowienia i rozwoju przedszkola  </a:t>
            </a:r>
          </a:p>
          <a:p>
            <a:r>
              <a:rPr lang="pl-PL" dirty="0"/>
              <a:t>promocja </a:t>
            </a:r>
            <a:r>
              <a:rPr lang="pl-PL" dirty="0">
                <a:solidFill>
                  <a:srgbClr val="7030A0"/>
                </a:solidFill>
              </a:rPr>
              <a:t>wymiaru europejskiego </a:t>
            </a:r>
            <a:r>
              <a:rPr lang="pl-PL" dirty="0"/>
              <a:t>- wartości europejskich </a:t>
            </a:r>
          </a:p>
          <a:p>
            <a:r>
              <a:rPr lang="pl-PL" dirty="0">
                <a:sym typeface="Symbol" panose="05050102010706020507" pitchFamily="18" charset="2"/>
              </a:rPr>
              <a:t>podnoszenie </a:t>
            </a:r>
            <a:r>
              <a:rPr lang="pl-PL" dirty="0">
                <a:solidFill>
                  <a:srgbClr val="00B0F0"/>
                </a:solidFill>
                <a:sym typeface="Symbol" panose="05050102010706020507" pitchFamily="18" charset="2"/>
              </a:rPr>
              <a:t>jakości nauczania </a:t>
            </a:r>
          </a:p>
          <a:p>
            <a:r>
              <a:rPr lang="pl-PL" dirty="0">
                <a:sym typeface="Symbol" panose="05050102010706020507" pitchFamily="18" charset="2"/>
              </a:rPr>
              <a:t>rozwijanie </a:t>
            </a:r>
            <a:r>
              <a:rPr lang="pl-PL" dirty="0">
                <a:solidFill>
                  <a:srgbClr val="FFC000"/>
                </a:solidFill>
                <a:sym typeface="Symbol" panose="05050102010706020507" pitchFamily="18" charset="2"/>
              </a:rPr>
              <a:t>europejskiego obszaru </a:t>
            </a:r>
            <a:r>
              <a:rPr lang="pl-PL" dirty="0">
                <a:sym typeface="Symbol" panose="05050102010706020507" pitchFamily="18" charset="2"/>
              </a:rPr>
              <a:t>nauczania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39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DBA99D-70B5-45F1-B5F8-F52A91DC7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 1 projekty mobilności dla nauczycieli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28D087-7BA1-4551-AC1C-0EAB6EBD0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Przedszkole </a:t>
            </a:r>
            <a:r>
              <a:rPr lang="pl-PL" dirty="0">
                <a:solidFill>
                  <a:srgbClr val="FFC000"/>
                </a:solidFill>
              </a:rPr>
              <a:t>aplikuje samo -</a:t>
            </a:r>
            <a:r>
              <a:rPr lang="pl-PL" dirty="0"/>
              <a:t> wnioskuje, podpisuje kontrakt, wdraża działania, raportuje </a:t>
            </a:r>
          </a:p>
          <a:p>
            <a:r>
              <a:rPr lang="pl-PL" dirty="0"/>
              <a:t>aplikacja koncentruje się na </a:t>
            </a:r>
            <a:r>
              <a:rPr lang="pl-PL" dirty="0">
                <a:solidFill>
                  <a:schemeClr val="accent1"/>
                </a:solidFill>
              </a:rPr>
              <a:t>potrzebach i planach przedszkole </a:t>
            </a:r>
          </a:p>
          <a:p>
            <a:r>
              <a:rPr lang="pl-PL" dirty="0"/>
              <a:t>większość działań polega na </a:t>
            </a:r>
            <a:r>
              <a:rPr lang="pl-PL" dirty="0">
                <a:solidFill>
                  <a:srgbClr val="00B050"/>
                </a:solidFill>
              </a:rPr>
              <a:t>mobilności</a:t>
            </a:r>
            <a:r>
              <a:rPr lang="pl-PL" dirty="0"/>
              <a:t> – organizacja wysyłająca – nabór, wyjazd : poszukiwanie partnerów : School Education Gateway (www.schooleducationgateway.eu) i eTwinning (www.etwinning.net)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982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8274FC-F344-486E-8D9F-5337BFA5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szeroki wachlarz mobilności nauczycieli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19CF81-1E3E-4288-AF17-57112F45C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job shadowing  - obserwacja pracy za granicą </a:t>
            </a:r>
            <a:r>
              <a:rPr lang="pl-PL" dirty="0"/>
              <a:t>(2 - 60 dnia) </a:t>
            </a:r>
          </a:p>
          <a:p>
            <a:r>
              <a:rPr lang="pl-PL" dirty="0" err="1">
                <a:solidFill>
                  <a:srgbClr val="00B050"/>
                </a:solidFill>
              </a:rPr>
              <a:t>teaching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>
                <a:solidFill>
                  <a:srgbClr val="00B050"/>
                </a:solidFill>
              </a:rPr>
              <a:t>assignments</a:t>
            </a:r>
            <a:r>
              <a:rPr lang="pl-PL" dirty="0">
                <a:solidFill>
                  <a:srgbClr val="00B050"/>
                </a:solidFill>
              </a:rPr>
              <a:t> – nauczanie za granicą </a:t>
            </a:r>
            <a:r>
              <a:rPr lang="pl-PL" dirty="0"/>
              <a:t>(2 - 365 dni) </a:t>
            </a:r>
          </a:p>
          <a:p>
            <a:r>
              <a:rPr lang="pl-PL" dirty="0"/>
              <a:t> </a:t>
            </a:r>
            <a:r>
              <a:rPr lang="pl-PL" dirty="0">
                <a:solidFill>
                  <a:srgbClr val="FFC000"/>
                </a:solidFill>
              </a:rPr>
              <a:t>kursy i szkolenia </a:t>
            </a:r>
            <a:r>
              <a:rPr lang="pl-PL" dirty="0"/>
              <a:t>(2 - 30 dni)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886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66040713-8C97-440D-B002-BECAC815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projektów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193BD15E-E13E-41EF-9071-5A8C9B8C0F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KA 122 projekty krótkoterminowe</a:t>
            </a:r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333F90E-4820-43E6-ABFB-F2C9BA018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krótkie projekty mobilności </a:t>
            </a:r>
          </a:p>
          <a:p>
            <a:r>
              <a:rPr lang="pl-PL" dirty="0"/>
              <a:t>dobry wybór dla </a:t>
            </a:r>
            <a:r>
              <a:rPr lang="pl-PL" dirty="0">
                <a:solidFill>
                  <a:srgbClr val="00B050"/>
                </a:solidFill>
              </a:rPr>
              <a:t>początkujących</a:t>
            </a:r>
            <a:r>
              <a:rPr lang="pl-PL" dirty="0"/>
              <a:t> </a:t>
            </a:r>
          </a:p>
          <a:p>
            <a:r>
              <a:rPr lang="pl-PL" dirty="0"/>
              <a:t>lub chcących zrealizować </a:t>
            </a:r>
            <a:r>
              <a:rPr lang="pl-PL" dirty="0">
                <a:solidFill>
                  <a:srgbClr val="0070C0"/>
                </a:solidFill>
              </a:rPr>
              <a:t>ograniczoną liczbę działań </a:t>
            </a:r>
          </a:p>
          <a:p>
            <a:endParaRPr lang="pl-PL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A0B8CFA5-9135-49FD-998D-371F28AE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KA 120 Akredytacja</a:t>
            </a:r>
          </a:p>
          <a:p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24F20AE-8E3A-43BD-838C-57243A48FA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plan realizacji wysokiej jakości mobilności  </a:t>
            </a:r>
            <a:r>
              <a:rPr lang="pl-PL" dirty="0">
                <a:solidFill>
                  <a:srgbClr val="7030A0"/>
                </a:solidFill>
              </a:rPr>
              <a:t>w ramach szerszych działań wpisujących się w rozwój placówki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068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0B17433-13FD-4E51-AF1B-2F49A94F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BF16D8E-2FF9-478E-B803-1AA4D652AD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projekty krótkoterminowe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43B78C-A634-4E56-9CAB-4E92CC1707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czas realizacji projektów </a:t>
            </a:r>
            <a:r>
              <a:rPr lang="pl-PL" dirty="0">
                <a:solidFill>
                  <a:srgbClr val="7030A0"/>
                </a:solidFill>
              </a:rPr>
              <a:t>6-18 miesięcy</a:t>
            </a:r>
          </a:p>
          <a:p>
            <a:r>
              <a:rPr lang="pl-PL" dirty="0"/>
              <a:t>maksimum </a:t>
            </a:r>
            <a:r>
              <a:rPr lang="pl-PL" dirty="0">
                <a:solidFill>
                  <a:srgbClr val="00B0F0"/>
                </a:solidFill>
              </a:rPr>
              <a:t>30 uczestników   </a:t>
            </a:r>
          </a:p>
          <a:p>
            <a:r>
              <a:rPr lang="pl-PL" dirty="0"/>
              <a:t>możliwe </a:t>
            </a:r>
            <a:r>
              <a:rPr lang="pl-PL" dirty="0">
                <a:solidFill>
                  <a:srgbClr val="00B050"/>
                </a:solidFill>
              </a:rPr>
              <a:t>3 projekty </a:t>
            </a:r>
            <a:r>
              <a:rPr lang="pl-PL" dirty="0"/>
              <a:t>tego typu w ciągu 5 lat</a:t>
            </a:r>
          </a:p>
          <a:p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DBF0CAFA-BC13-4290-B256-4E9B76A9A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Akredytacja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5F6766-2AB4-40BF-B1BF-C44D191E3C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na lata 2021-2027 – obecnie 24-27</a:t>
            </a:r>
          </a:p>
          <a:p>
            <a:pPr marL="0" indent="0">
              <a:buNone/>
            </a:pPr>
            <a:r>
              <a:rPr lang="pl-PL" dirty="0">
                <a:solidFill>
                  <a:srgbClr val="00B050"/>
                </a:solidFill>
              </a:rPr>
              <a:t>coroczne dotacje </a:t>
            </a:r>
            <a:r>
              <a:rPr lang="pl-PL" dirty="0"/>
              <a:t>przyznawane w oparciu o: </a:t>
            </a:r>
          </a:p>
          <a:p>
            <a:r>
              <a:rPr lang="pl-PL" dirty="0"/>
              <a:t>wyniki (raporty i wizyty monitorujące) </a:t>
            </a:r>
          </a:p>
          <a:p>
            <a:r>
              <a:rPr lang="pl-PL" dirty="0"/>
              <a:t>planowane przez szkołę działania</a:t>
            </a:r>
          </a:p>
          <a:p>
            <a:r>
              <a:rPr lang="pl-PL" dirty="0"/>
              <a:t>priorytety KE na dany rok</a:t>
            </a:r>
          </a:p>
          <a:p>
            <a:r>
              <a:rPr lang="pl-PL" dirty="0"/>
              <a:t>wysokość dostępnego budżetu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19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35D8AF21-DAE6-4CCB-9750-62384CD1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9390A3A-C291-414A-BADA-4F053D0DB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we wniosku trzeba wskazać: potrzeby organizacji wnioskującej, kadry i osób uczących się, cele projektu, działania, konkretne kroki w celu wdrażania rezultatów w codziennej pracy placówki, przedstawić ewaluację  i upowszechnianie rezultatów</a:t>
            </a:r>
          </a:p>
          <a:p>
            <a:r>
              <a:rPr lang="pl-PL" dirty="0"/>
              <a:t>ponadto w przypadku akredytacji -  </a:t>
            </a:r>
            <a:r>
              <a:rPr lang="pl-PL" dirty="0">
                <a:solidFill>
                  <a:srgbClr val="FFC000"/>
                </a:solidFill>
              </a:rPr>
              <a:t>plan Erasmusa i </a:t>
            </a:r>
            <a:r>
              <a:rPr lang="pl-PL" dirty="0">
                <a:solidFill>
                  <a:srgbClr val="FF0000"/>
                </a:solidFill>
              </a:rPr>
              <a:t>plan zarządzania projektem</a:t>
            </a:r>
          </a:p>
          <a:p>
            <a:r>
              <a:rPr lang="pl-PL" dirty="0">
                <a:solidFill>
                  <a:srgbClr val="FF0000"/>
                </a:solidFill>
              </a:rPr>
              <a:t>a w przypadku </a:t>
            </a:r>
            <a:r>
              <a:rPr lang="pl-PL" dirty="0"/>
              <a:t>projektów krótkoterminowych - </a:t>
            </a:r>
            <a:r>
              <a:rPr lang="pl-PL" dirty="0">
                <a:solidFill>
                  <a:srgbClr val="FFC000"/>
                </a:solidFill>
              </a:rPr>
              <a:t>program  każdej mobilności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077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1145</Words>
  <Application>Microsoft Office PowerPoint</Application>
  <PresentationFormat>Panoramiczny</PresentationFormat>
  <Paragraphs>153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Motyw pakietu Office</vt:lpstr>
      <vt:lpstr>     Erasmus+ dla przedszkoli  </vt:lpstr>
      <vt:lpstr>Prezentacja programu PowerPoint</vt:lpstr>
      <vt:lpstr>różne możliwości i terminy wnioskowania </vt:lpstr>
      <vt:lpstr> cele akcji 1 </vt:lpstr>
      <vt:lpstr>KA 1 projekty mobilności dla nauczycieli  </vt:lpstr>
      <vt:lpstr> szeroki wachlarz mobilności nauczycieli </vt:lpstr>
      <vt:lpstr>porównanie projektów</vt:lpstr>
      <vt:lpstr>Prezentacja programu PowerPoint</vt:lpstr>
      <vt:lpstr> </vt:lpstr>
      <vt:lpstr>budżet </vt:lpstr>
      <vt:lpstr>wnioski muszą spełnić następujące wymogi: </vt:lpstr>
      <vt:lpstr>projekty współpracy na małą skalę KA 210</vt:lpstr>
      <vt:lpstr> </vt:lpstr>
      <vt:lpstr>Prezentacja programu PowerPoint</vt:lpstr>
      <vt:lpstr>elementy wniosku </vt:lpstr>
      <vt:lpstr>ocena</vt:lpstr>
      <vt:lpstr>Jak złożyć wniosek?</vt:lpstr>
      <vt:lpstr>pomocne </vt:lpstr>
      <vt:lpstr>lektury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Sobotnik</dc:creator>
  <cp:lastModifiedBy>Joanna Sobotnik</cp:lastModifiedBy>
  <cp:revision>326</cp:revision>
  <dcterms:created xsi:type="dcterms:W3CDTF">2021-04-07T07:44:29Z</dcterms:created>
  <dcterms:modified xsi:type="dcterms:W3CDTF">2023-10-18T09:24:52Z</dcterms:modified>
</cp:coreProperties>
</file>